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59" r:id="rId3"/>
    <p:sldId id="260" r:id="rId4"/>
    <p:sldId id="261" r:id="rId5"/>
    <p:sldId id="262" r:id="rId6"/>
    <p:sldId id="268" r:id="rId7"/>
    <p:sldId id="270" r:id="rId8"/>
    <p:sldId id="271" r:id="rId9"/>
    <p:sldId id="273" r:id="rId10"/>
    <p:sldId id="275" r:id="rId11"/>
    <p:sldId id="27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9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49E517-6FA2-0544-AE86-94B38EF99D98}" type="datetimeFigureOut">
              <a:rPr lang="en-US" smtClean="0"/>
              <a:t>8/4/2022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E67ED-E219-7C44-88AF-84A0AFA812ED}" type="slidenum">
              <a:rPr lang="en-US" smtClean="0"/>
              <a:t>‹#›</a:t>
            </a:fld>
            <a:endParaRPr lang="en-US"/>
          </a:p>
        </p:txBody>
      </p:sp>
    </p:spTree>
    <p:extLst>
      <p:ext uri="{BB962C8B-B14F-4D97-AF65-F5344CB8AC3E}">
        <p14:creationId xmlns:p14="http://schemas.microsoft.com/office/powerpoint/2010/main" val="3855696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E67ED-E219-7C44-88AF-84A0AFA812ED}" type="slidenum">
              <a:rPr lang="en-US" smtClean="0"/>
              <a:t>4</a:t>
            </a:fld>
            <a:endParaRPr lang="en-US"/>
          </a:p>
        </p:txBody>
      </p:sp>
    </p:spTree>
    <p:extLst>
      <p:ext uri="{BB962C8B-B14F-4D97-AF65-F5344CB8AC3E}">
        <p14:creationId xmlns:p14="http://schemas.microsoft.com/office/powerpoint/2010/main" val="139474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0F4470-D186-1842-BC35-5640964D410D}"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374555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F4470-D186-1842-BC35-5640964D410D}"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287250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F4470-D186-1842-BC35-5640964D410D}"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13151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F4470-D186-1842-BC35-5640964D410D}"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28190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0F4470-D186-1842-BC35-5640964D410D}"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173001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F4470-D186-1842-BC35-5640964D410D}"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236408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F4470-D186-1842-BC35-5640964D410D}"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403449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F4470-D186-1842-BC35-5640964D410D}"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248345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F4470-D186-1842-BC35-5640964D410D}"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217345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0F4470-D186-1842-BC35-5640964D410D}"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21049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0F4470-D186-1842-BC35-5640964D410D}"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663EB-6C4D-D244-A679-E4B6549E4606}" type="slidenum">
              <a:rPr lang="en-US" smtClean="0"/>
              <a:t>‹#›</a:t>
            </a:fld>
            <a:endParaRPr lang="en-US"/>
          </a:p>
        </p:txBody>
      </p:sp>
    </p:spTree>
    <p:extLst>
      <p:ext uri="{BB962C8B-B14F-4D97-AF65-F5344CB8AC3E}">
        <p14:creationId xmlns:p14="http://schemas.microsoft.com/office/powerpoint/2010/main" val="71903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F4470-D186-1842-BC35-5640964D410D}" type="datetimeFigureOut">
              <a:rPr lang="en-US" smtClean="0"/>
              <a:t>8/4/2022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663EB-6C4D-D244-A679-E4B6549E4606}" type="slidenum">
              <a:rPr lang="en-US" smtClean="0"/>
              <a:t>‹#›</a:t>
            </a:fld>
            <a:endParaRPr lang="en-US"/>
          </a:p>
        </p:txBody>
      </p:sp>
    </p:spTree>
    <p:extLst>
      <p:ext uri="{BB962C8B-B14F-4D97-AF65-F5344CB8AC3E}">
        <p14:creationId xmlns:p14="http://schemas.microsoft.com/office/powerpoint/2010/main" val="215975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kstott@bcswan.net"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371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39C79-1A41-40C2-B247-47AF1A3EBA68}"/>
              </a:ext>
            </a:extLst>
          </p:cNvPr>
          <p:cNvSpPr txBox="1"/>
          <p:nvPr/>
        </p:nvSpPr>
        <p:spPr>
          <a:xfrm>
            <a:off x="1931437" y="1744824"/>
            <a:ext cx="6148874" cy="4524315"/>
          </a:xfrm>
          <a:prstGeom prst="rect">
            <a:avLst/>
          </a:prstGeom>
          <a:noFill/>
        </p:spPr>
        <p:txBody>
          <a:bodyPr wrap="square" rtlCol="0">
            <a:spAutoFit/>
          </a:bodyPr>
          <a:lstStyle/>
          <a:p>
            <a:r>
              <a:rPr lang="en-US" sz="3200" dirty="0"/>
              <a:t>As mentioned, we will be using the following platforms online:</a:t>
            </a:r>
          </a:p>
          <a:p>
            <a:r>
              <a:rPr lang="en-US" sz="3200" dirty="0"/>
              <a:t>*Class Dojo for communication</a:t>
            </a:r>
          </a:p>
          <a:p>
            <a:pPr algn="ctr"/>
            <a:r>
              <a:rPr lang="en-US" sz="3200" dirty="0"/>
              <a:t>*Clever app to get your student into I-Ready Reading and Math, Learning A-Z, </a:t>
            </a:r>
            <a:r>
              <a:rPr lang="en-US" sz="3200" dirty="0" err="1"/>
              <a:t>Letterland</a:t>
            </a:r>
            <a:r>
              <a:rPr lang="en-US" sz="3200" dirty="0"/>
              <a:t> and other programs we will be using throughout</a:t>
            </a:r>
          </a:p>
          <a:p>
            <a:pPr algn="ctr"/>
            <a:r>
              <a:rPr lang="en-US" sz="3200" dirty="0"/>
              <a:t>the year.</a:t>
            </a:r>
          </a:p>
        </p:txBody>
      </p:sp>
    </p:spTree>
    <p:extLst>
      <p:ext uri="{BB962C8B-B14F-4D97-AF65-F5344CB8AC3E}">
        <p14:creationId xmlns:p14="http://schemas.microsoft.com/office/powerpoint/2010/main" val="335131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EE670-811A-44A8-B4D3-96162F50B970}"/>
              </a:ext>
            </a:extLst>
          </p:cNvPr>
          <p:cNvSpPr txBox="1"/>
          <p:nvPr/>
        </p:nvSpPr>
        <p:spPr>
          <a:xfrm>
            <a:off x="746449" y="1763486"/>
            <a:ext cx="7623110" cy="4832092"/>
          </a:xfrm>
          <a:prstGeom prst="rect">
            <a:avLst/>
          </a:prstGeom>
          <a:noFill/>
        </p:spPr>
        <p:txBody>
          <a:bodyPr wrap="square" rtlCol="0">
            <a:spAutoFit/>
          </a:bodyPr>
          <a:lstStyle/>
          <a:p>
            <a:r>
              <a:rPr lang="en-US" sz="4400" dirty="0"/>
              <a:t>The best two ways to get in touch with me will be through my email: </a:t>
            </a:r>
            <a:r>
              <a:rPr lang="en-US" sz="4400" dirty="0">
                <a:hlinkClick r:id="rId3"/>
              </a:rPr>
              <a:t>kstott@bcswan.net</a:t>
            </a:r>
            <a:r>
              <a:rPr lang="en-US" sz="4400" dirty="0"/>
              <a:t> or send me a message through Class Dojo.  If you need to call the school, the number is (910)253-6516.</a:t>
            </a:r>
          </a:p>
        </p:txBody>
      </p:sp>
    </p:spTree>
    <p:extLst>
      <p:ext uri="{BB962C8B-B14F-4D97-AF65-F5344CB8AC3E}">
        <p14:creationId xmlns:p14="http://schemas.microsoft.com/office/powerpoint/2010/main" val="260486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96857" y="2223308"/>
            <a:ext cx="6373091" cy="3108543"/>
          </a:xfrm>
          <a:prstGeom prst="rect">
            <a:avLst/>
          </a:prstGeom>
          <a:solidFill>
            <a:srgbClr val="FFFFFF"/>
          </a:solidFill>
          <a:ln>
            <a:solidFill>
              <a:srgbClr val="000000"/>
            </a:solidFill>
          </a:ln>
        </p:spPr>
        <p:txBody>
          <a:bodyPr wrap="square" rtlCol="0">
            <a:spAutoFit/>
          </a:bodyPr>
          <a:lstStyle/>
          <a:p>
            <a:pPr algn="ctr"/>
            <a:r>
              <a:rPr lang="en-US" sz="2800" dirty="0">
                <a:latin typeface="KG Blank Space Solid"/>
                <a:cs typeface="KG Blank Space Solid"/>
              </a:rPr>
              <a:t>Hello everyone!  My name is Kristen Stott and I will be your teacher this year!  This will be my 18</a:t>
            </a:r>
            <a:r>
              <a:rPr lang="en-US" sz="2800" baseline="30000" dirty="0">
                <a:latin typeface="KG Blank Space Solid"/>
                <a:cs typeface="KG Blank Space Solid"/>
              </a:rPr>
              <a:t>th</a:t>
            </a:r>
            <a:r>
              <a:rPr lang="en-US" sz="2800" dirty="0">
                <a:latin typeface="KG Blank Space Solid"/>
                <a:cs typeface="KG Blank Space Solid"/>
              </a:rPr>
              <a:t> year teaching at Bolivia Elementary School and I have taught Kindergarten and First Grade.  I am looking forward to a great year of learning together!</a:t>
            </a:r>
          </a:p>
        </p:txBody>
      </p:sp>
      <p:sp>
        <p:nvSpPr>
          <p:cNvPr id="4" name="TextBox 3"/>
          <p:cNvSpPr txBox="1"/>
          <p:nvPr/>
        </p:nvSpPr>
        <p:spPr>
          <a:xfrm>
            <a:off x="152400" y="2484918"/>
            <a:ext cx="2175933" cy="3539431"/>
          </a:xfrm>
          <a:prstGeom prst="rect">
            <a:avLst/>
          </a:prstGeom>
          <a:solidFill>
            <a:srgbClr val="FFFFFF"/>
          </a:solidFill>
          <a:ln>
            <a:solidFill>
              <a:srgbClr val="000000"/>
            </a:solidFill>
          </a:ln>
        </p:spPr>
        <p:txBody>
          <a:bodyPr wrap="square" rtlCol="0">
            <a:spAutoFit/>
          </a:bodyPr>
          <a:lstStyle/>
          <a:p>
            <a:pPr algn="ctr"/>
            <a:r>
              <a:rPr lang="en-US" sz="2800" dirty="0">
                <a:latin typeface="KG Blank Space Solid"/>
                <a:cs typeface="KG Blank Space Solid"/>
              </a:rPr>
              <a:t>Insert picture or </a:t>
            </a:r>
            <a:r>
              <a:rPr lang="en-US" sz="2800" dirty="0" err="1">
                <a:latin typeface="KG Blank Space Solid"/>
                <a:cs typeface="KG Blank Space Solid"/>
              </a:rPr>
              <a:t>bitmoji</a:t>
            </a:r>
            <a:r>
              <a:rPr lang="en-US" sz="2800" dirty="0">
                <a:latin typeface="KG Blank Space Solid"/>
                <a:cs typeface="KG Blank Space Solid"/>
              </a:rPr>
              <a:t> here!</a:t>
            </a:r>
          </a:p>
          <a:p>
            <a:pPr algn="ctr"/>
            <a:endParaRPr lang="en-US" sz="2800" dirty="0">
              <a:latin typeface="KG Blank Space Solid"/>
              <a:cs typeface="KG Blank Space Solid"/>
            </a:endParaRPr>
          </a:p>
          <a:p>
            <a:pPr algn="ctr"/>
            <a:endParaRPr lang="en-US" sz="2800" dirty="0">
              <a:latin typeface="KG Blank Space Solid"/>
              <a:cs typeface="KG Blank Space Solid"/>
            </a:endParaRPr>
          </a:p>
          <a:p>
            <a:pPr algn="ctr"/>
            <a:endParaRPr lang="en-US" sz="2800" dirty="0">
              <a:latin typeface="KG Blank Space Solid"/>
              <a:cs typeface="KG Blank Space Solid"/>
            </a:endParaRPr>
          </a:p>
          <a:p>
            <a:pPr algn="ctr"/>
            <a:endParaRPr lang="en-US" sz="2800" dirty="0">
              <a:latin typeface="KG Blank Space Solid"/>
              <a:cs typeface="KG Blank Space Solid"/>
            </a:endParaRPr>
          </a:p>
        </p:txBody>
      </p:sp>
      <p:pic>
        <p:nvPicPr>
          <p:cNvPr id="5" name="Picture 4">
            <a:extLst>
              <a:ext uri="{FF2B5EF4-FFF2-40B4-BE49-F238E27FC236}">
                <a16:creationId xmlns:a16="http://schemas.microsoft.com/office/drawing/2014/main" id="{49E3B772-DEE4-46B8-B1D3-61AF6D53E63D}"/>
              </a:ext>
            </a:extLst>
          </p:cNvPr>
          <p:cNvPicPr>
            <a:picLocks noChangeAspect="1"/>
          </p:cNvPicPr>
          <p:nvPr/>
        </p:nvPicPr>
        <p:blipFill>
          <a:blip r:embed="rId3"/>
          <a:stretch>
            <a:fillRect/>
          </a:stretch>
        </p:blipFill>
        <p:spPr>
          <a:xfrm>
            <a:off x="25107" y="2223308"/>
            <a:ext cx="2671440" cy="3722915"/>
          </a:xfrm>
          <a:prstGeom prst="rect">
            <a:avLst/>
          </a:prstGeom>
        </p:spPr>
      </p:pic>
    </p:spTree>
    <p:extLst>
      <p:ext uri="{BB962C8B-B14F-4D97-AF65-F5344CB8AC3E}">
        <p14:creationId xmlns:p14="http://schemas.microsoft.com/office/powerpoint/2010/main" val="165624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2861" y="2142237"/>
            <a:ext cx="2085183" cy="2123658"/>
          </a:xfrm>
          <a:prstGeom prst="rect">
            <a:avLst/>
          </a:prstGeom>
          <a:solidFill>
            <a:srgbClr val="FFFFFF"/>
          </a:solidFill>
          <a:ln>
            <a:solidFill>
              <a:srgbClr val="000000"/>
            </a:solidFill>
          </a:ln>
        </p:spPr>
        <p:txBody>
          <a:bodyPr wrap="square" rtlCol="0">
            <a:spAutoFit/>
          </a:bodyPr>
          <a:lstStyle/>
          <a:p>
            <a:pPr algn="ctr"/>
            <a:r>
              <a:rPr lang="en-US" sz="2400" dirty="0">
                <a:latin typeface="KG Blank Space Solid"/>
                <a:cs typeface="KG Blank Space Solid"/>
              </a:rPr>
              <a:t>Color</a:t>
            </a:r>
            <a:r>
              <a:rPr lang="en-US" dirty="0">
                <a:latin typeface="KG Blank Space Solid"/>
                <a:cs typeface="KG Blank Space Solid"/>
              </a:rPr>
              <a:t>:</a:t>
            </a:r>
          </a:p>
          <a:p>
            <a:pPr algn="ctr"/>
            <a:endParaRPr lang="en-US" dirty="0">
              <a:latin typeface="KG Blank Space Solid"/>
              <a:cs typeface="KG Blank Space Solid"/>
            </a:endParaRPr>
          </a:p>
          <a:p>
            <a:pPr algn="ctr"/>
            <a:r>
              <a:rPr lang="en-US" dirty="0">
                <a:latin typeface="KG Blank Space Solid"/>
                <a:cs typeface="KG Blank Space Solid"/>
              </a:rPr>
              <a:t>Any shade of blue</a:t>
            </a: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p:txBody>
      </p:sp>
      <p:sp>
        <p:nvSpPr>
          <p:cNvPr id="3" name="TextBox 2"/>
          <p:cNvSpPr txBox="1"/>
          <p:nvPr/>
        </p:nvSpPr>
        <p:spPr>
          <a:xfrm>
            <a:off x="3185392" y="2142975"/>
            <a:ext cx="2085183" cy="3231654"/>
          </a:xfrm>
          <a:prstGeom prst="rect">
            <a:avLst/>
          </a:prstGeom>
          <a:solidFill>
            <a:srgbClr val="FFFFFF"/>
          </a:solidFill>
          <a:ln>
            <a:solidFill>
              <a:srgbClr val="000000"/>
            </a:solidFill>
          </a:ln>
        </p:spPr>
        <p:txBody>
          <a:bodyPr wrap="square" rtlCol="0">
            <a:spAutoFit/>
          </a:bodyPr>
          <a:lstStyle/>
          <a:p>
            <a:pPr algn="ctr"/>
            <a:r>
              <a:rPr lang="en-US" sz="2400" dirty="0">
                <a:latin typeface="KG Blank Space Solid"/>
                <a:cs typeface="KG Blank Space Solid"/>
              </a:rPr>
              <a:t>Stores</a:t>
            </a:r>
            <a:r>
              <a:rPr lang="en-US" dirty="0">
                <a:latin typeface="KG Blank Space Solid"/>
                <a:cs typeface="KG Blank Space Solid"/>
              </a:rPr>
              <a:t>:</a:t>
            </a:r>
          </a:p>
          <a:p>
            <a:pPr algn="ctr"/>
            <a:endParaRPr lang="en-US" dirty="0">
              <a:latin typeface="KG Blank Space Solid"/>
              <a:cs typeface="KG Blank Space Solid"/>
            </a:endParaRPr>
          </a:p>
          <a:p>
            <a:pPr algn="ctr"/>
            <a:r>
              <a:rPr lang="en-US" dirty="0">
                <a:latin typeface="KG Blank Space Solid"/>
                <a:cs typeface="KG Blank Space Solid"/>
              </a:rPr>
              <a:t>Target</a:t>
            </a:r>
          </a:p>
          <a:p>
            <a:pPr algn="ctr"/>
            <a:r>
              <a:rPr lang="en-US" dirty="0">
                <a:latin typeface="KG Blank Space Solid"/>
                <a:cs typeface="KG Blank Space Solid"/>
              </a:rPr>
              <a:t>Old Navy</a:t>
            </a:r>
          </a:p>
          <a:p>
            <a:pPr algn="ctr"/>
            <a:r>
              <a:rPr lang="en-US" dirty="0">
                <a:latin typeface="KG Blank Space Solid"/>
                <a:cs typeface="KG Blank Space Solid"/>
              </a:rPr>
              <a:t>Loft</a:t>
            </a:r>
          </a:p>
          <a:p>
            <a:pPr algn="ctr"/>
            <a:r>
              <a:rPr lang="en-US" dirty="0">
                <a:latin typeface="KG Blank Space Solid"/>
                <a:cs typeface="KG Blank Space Solid"/>
              </a:rPr>
              <a:t>Belk</a:t>
            </a: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p:txBody>
      </p:sp>
      <p:sp>
        <p:nvSpPr>
          <p:cNvPr id="4" name="TextBox 3"/>
          <p:cNvSpPr txBox="1"/>
          <p:nvPr/>
        </p:nvSpPr>
        <p:spPr>
          <a:xfrm>
            <a:off x="6123605" y="2142975"/>
            <a:ext cx="2085183" cy="2954655"/>
          </a:xfrm>
          <a:prstGeom prst="rect">
            <a:avLst/>
          </a:prstGeom>
          <a:solidFill>
            <a:srgbClr val="FFFFFF"/>
          </a:solidFill>
          <a:ln>
            <a:solidFill>
              <a:srgbClr val="000000"/>
            </a:solidFill>
          </a:ln>
        </p:spPr>
        <p:txBody>
          <a:bodyPr wrap="square" rtlCol="0">
            <a:spAutoFit/>
          </a:bodyPr>
          <a:lstStyle/>
          <a:p>
            <a:pPr algn="ctr"/>
            <a:r>
              <a:rPr lang="en-US" sz="2400" dirty="0">
                <a:latin typeface="KG Blank Space Solid"/>
                <a:cs typeface="KG Blank Space Solid"/>
              </a:rPr>
              <a:t>Candy</a:t>
            </a:r>
            <a:r>
              <a:rPr lang="en-US" dirty="0">
                <a:latin typeface="KG Blank Space Solid"/>
                <a:cs typeface="KG Blank Space Solid"/>
              </a:rPr>
              <a:t>:</a:t>
            </a:r>
          </a:p>
          <a:p>
            <a:pPr algn="ctr"/>
            <a:endParaRPr lang="en-US" dirty="0">
              <a:latin typeface="KG Blank Space Solid"/>
              <a:cs typeface="KG Blank Space Solid"/>
            </a:endParaRPr>
          </a:p>
          <a:p>
            <a:pPr algn="ctr"/>
            <a:r>
              <a:rPr lang="en-US" dirty="0">
                <a:latin typeface="KG Blank Space Solid"/>
                <a:cs typeface="KG Blank Space Solid"/>
              </a:rPr>
              <a:t>M&amp;M’s</a:t>
            </a:r>
          </a:p>
          <a:p>
            <a:pPr algn="ctr"/>
            <a:r>
              <a:rPr lang="en-US" dirty="0">
                <a:latin typeface="KG Blank Space Solid"/>
                <a:cs typeface="KG Blank Space Solid"/>
              </a:rPr>
              <a:t>Dark Chocolate</a:t>
            </a:r>
          </a:p>
          <a:p>
            <a:pPr algn="ctr"/>
            <a:r>
              <a:rPr lang="en-US" dirty="0">
                <a:latin typeface="KG Blank Space Solid"/>
                <a:cs typeface="KG Blank Space Solid"/>
              </a:rPr>
              <a:t>Lollipops</a:t>
            </a: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p:txBody>
      </p:sp>
      <p:sp>
        <p:nvSpPr>
          <p:cNvPr id="5" name="TextBox 4"/>
          <p:cNvSpPr txBox="1"/>
          <p:nvPr/>
        </p:nvSpPr>
        <p:spPr>
          <a:xfrm>
            <a:off x="1100209" y="4589273"/>
            <a:ext cx="2085183" cy="3231654"/>
          </a:xfrm>
          <a:prstGeom prst="rect">
            <a:avLst/>
          </a:prstGeom>
          <a:solidFill>
            <a:srgbClr val="FFFFFF"/>
          </a:solidFill>
          <a:ln>
            <a:solidFill>
              <a:srgbClr val="000000"/>
            </a:solidFill>
          </a:ln>
        </p:spPr>
        <p:txBody>
          <a:bodyPr wrap="square" rtlCol="0">
            <a:spAutoFit/>
          </a:bodyPr>
          <a:lstStyle/>
          <a:p>
            <a:pPr algn="ctr"/>
            <a:r>
              <a:rPr lang="en-US" sz="2400" dirty="0">
                <a:latin typeface="KG Blank Space Solid"/>
                <a:cs typeface="KG Blank Space Solid"/>
              </a:rPr>
              <a:t>Snacks</a:t>
            </a:r>
            <a:r>
              <a:rPr lang="en-US" dirty="0">
                <a:latin typeface="KG Blank Space Solid"/>
                <a:cs typeface="KG Blank Space Solid"/>
              </a:rPr>
              <a:t>:</a:t>
            </a:r>
          </a:p>
          <a:p>
            <a:pPr algn="ctr"/>
            <a:endParaRPr lang="en-US" dirty="0">
              <a:latin typeface="KG Blank Space Solid"/>
              <a:cs typeface="KG Blank Space Solid"/>
            </a:endParaRPr>
          </a:p>
          <a:p>
            <a:pPr algn="ctr"/>
            <a:r>
              <a:rPr lang="en-US" dirty="0">
                <a:latin typeface="KG Blank Space Solid"/>
                <a:cs typeface="KG Blank Space Solid"/>
              </a:rPr>
              <a:t>Pretzels</a:t>
            </a:r>
          </a:p>
          <a:p>
            <a:pPr algn="ctr"/>
            <a:r>
              <a:rPr lang="en-US" dirty="0">
                <a:latin typeface="KG Blank Space Solid"/>
                <a:cs typeface="KG Blank Space Solid"/>
              </a:rPr>
              <a:t>Strawberries</a:t>
            </a: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p:txBody>
      </p:sp>
      <p:sp>
        <p:nvSpPr>
          <p:cNvPr id="6" name="TextBox 5"/>
          <p:cNvSpPr txBox="1"/>
          <p:nvPr/>
        </p:nvSpPr>
        <p:spPr>
          <a:xfrm>
            <a:off x="4376933" y="4589274"/>
            <a:ext cx="2085183" cy="2677656"/>
          </a:xfrm>
          <a:prstGeom prst="rect">
            <a:avLst/>
          </a:prstGeom>
          <a:solidFill>
            <a:srgbClr val="FFFFFF"/>
          </a:solidFill>
          <a:ln>
            <a:solidFill>
              <a:srgbClr val="000000"/>
            </a:solidFill>
          </a:ln>
        </p:spPr>
        <p:txBody>
          <a:bodyPr wrap="square" rtlCol="0">
            <a:spAutoFit/>
          </a:bodyPr>
          <a:lstStyle/>
          <a:p>
            <a:pPr algn="ctr"/>
            <a:r>
              <a:rPr lang="en-US" sz="2400" dirty="0">
                <a:latin typeface="KG Blank Space Solid"/>
                <a:cs typeface="KG Blank Space Solid"/>
              </a:rPr>
              <a:t>Drinks</a:t>
            </a:r>
            <a:r>
              <a:rPr lang="en-US" dirty="0">
                <a:latin typeface="KG Blank Space Solid"/>
                <a:cs typeface="KG Blank Space Solid"/>
              </a:rPr>
              <a:t>:</a:t>
            </a:r>
          </a:p>
          <a:p>
            <a:pPr algn="ctr"/>
            <a:endParaRPr lang="en-US" dirty="0">
              <a:latin typeface="KG Blank Space Solid"/>
              <a:cs typeface="KG Blank Space Solid"/>
            </a:endParaRPr>
          </a:p>
          <a:p>
            <a:pPr algn="ctr"/>
            <a:r>
              <a:rPr lang="en-US" dirty="0">
                <a:latin typeface="KG Blank Space Solid"/>
                <a:cs typeface="KG Blank Space Solid"/>
              </a:rPr>
              <a:t>Diet Dr. Pepper</a:t>
            </a:r>
          </a:p>
          <a:p>
            <a:pPr algn="ctr"/>
            <a:r>
              <a:rPr lang="en-US" dirty="0">
                <a:latin typeface="KG Blank Space Solid"/>
                <a:cs typeface="KG Blank Space Solid"/>
              </a:rPr>
              <a:t>Water</a:t>
            </a:r>
          </a:p>
          <a:p>
            <a:pPr algn="ctr"/>
            <a:r>
              <a:rPr lang="en-US" dirty="0">
                <a:latin typeface="KG Blank Space Solid"/>
                <a:cs typeface="KG Blank Space Solid"/>
              </a:rPr>
              <a:t>Sweet Tea</a:t>
            </a: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a:p>
            <a:pPr algn="ctr"/>
            <a:endParaRPr lang="en-US" dirty="0">
              <a:latin typeface="KG Blank Space Solid"/>
              <a:cs typeface="KG Blank Space Solid"/>
            </a:endParaRPr>
          </a:p>
        </p:txBody>
      </p:sp>
      <p:pic>
        <p:nvPicPr>
          <p:cNvPr id="22" name="Picture 21" descr="clipart225687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2447">
            <a:off x="3677630" y="5311621"/>
            <a:ext cx="938068" cy="685722"/>
          </a:xfrm>
          <a:prstGeom prst="rect">
            <a:avLst/>
          </a:prstGeom>
        </p:spPr>
      </p:pic>
    </p:spTree>
    <p:extLst>
      <p:ext uri="{BB962C8B-B14F-4D97-AF65-F5344CB8AC3E}">
        <p14:creationId xmlns:p14="http://schemas.microsoft.com/office/powerpoint/2010/main" val="428410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653"/>
            <a:ext cx="9144000" cy="6858000"/>
          </a:xfrm>
          <a:prstGeom prst="rect">
            <a:avLst/>
          </a:prstGeom>
        </p:spPr>
      </p:pic>
      <p:sp>
        <p:nvSpPr>
          <p:cNvPr id="3" name="TextBox 2">
            <a:extLst>
              <a:ext uri="{FF2B5EF4-FFF2-40B4-BE49-F238E27FC236}">
                <a16:creationId xmlns:a16="http://schemas.microsoft.com/office/drawing/2014/main" id="{180E49E8-AD11-4254-8849-340E00FE3F2D}"/>
              </a:ext>
            </a:extLst>
          </p:cNvPr>
          <p:cNvSpPr txBox="1"/>
          <p:nvPr/>
        </p:nvSpPr>
        <p:spPr>
          <a:xfrm>
            <a:off x="-1" y="2379305"/>
            <a:ext cx="9218645" cy="7694414"/>
          </a:xfrm>
          <a:prstGeom prst="rect">
            <a:avLst/>
          </a:prstGeom>
          <a:noFill/>
        </p:spPr>
        <p:txBody>
          <a:bodyPr wrap="square" rtlCol="0">
            <a:spAutoFit/>
          </a:bodyPr>
          <a:lstStyle/>
          <a:p>
            <a:r>
              <a:rPr lang="en-US" sz="2000" dirty="0"/>
              <a:t>*I live in Wilmington with my husband who is a golf pro and two children. My daughter is a 16 going into the 11</a:t>
            </a:r>
            <a:r>
              <a:rPr lang="en-US" sz="2000" baseline="30000" dirty="0"/>
              <a:t>th</a:t>
            </a:r>
            <a:r>
              <a:rPr lang="en-US" sz="2000" dirty="0"/>
              <a:t> grade and my son is 14 going into the 9</a:t>
            </a:r>
            <a:r>
              <a:rPr lang="en-US" sz="2000" baseline="30000" dirty="0"/>
              <a:t>th</a:t>
            </a:r>
            <a:r>
              <a:rPr lang="en-US" sz="2000" dirty="0"/>
              <a:t> grade.</a:t>
            </a:r>
          </a:p>
          <a:p>
            <a:endParaRPr lang="en-US" sz="2400" dirty="0"/>
          </a:p>
          <a:p>
            <a:r>
              <a:rPr lang="en-US" sz="2000" dirty="0"/>
              <a:t>*I love baseball and watching my son play on his travel, school and legion ball teams.</a:t>
            </a:r>
          </a:p>
          <a:p>
            <a:endParaRPr lang="en-US" sz="2000" dirty="0"/>
          </a:p>
          <a:p>
            <a:r>
              <a:rPr lang="en-US" sz="2000" dirty="0"/>
              <a:t>*I love to be outside and will use any chance I can to be out there!</a:t>
            </a:r>
          </a:p>
          <a:p>
            <a:endParaRPr lang="en-US" sz="2000" dirty="0"/>
          </a:p>
          <a:p>
            <a:r>
              <a:rPr lang="en-US" sz="2000" dirty="0"/>
              <a:t>*I love the beach, looking for shells, and reading a good book while I am relaxing in the sand.</a:t>
            </a:r>
          </a:p>
          <a:p>
            <a:endParaRPr lang="en-US" sz="2000" dirty="0"/>
          </a:p>
          <a:p>
            <a:r>
              <a:rPr lang="en-US" sz="2000" dirty="0"/>
              <a:t>*I have an eight year old golden retriever named Harper who is my world!</a:t>
            </a:r>
          </a:p>
          <a:p>
            <a:endParaRPr lang="en-US" dirty="0"/>
          </a:p>
          <a:p>
            <a:r>
              <a:rPr lang="en-US" dirty="0"/>
              <a:t>*Family is everything to me so once you and your child enter my classroom door, consider yourself family!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0260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96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7A1A5-9155-408D-A082-A7A29DCBA536}"/>
              </a:ext>
            </a:extLst>
          </p:cNvPr>
          <p:cNvSpPr txBox="1"/>
          <p:nvPr/>
        </p:nvSpPr>
        <p:spPr>
          <a:xfrm>
            <a:off x="419879" y="1912776"/>
            <a:ext cx="7996333" cy="3416320"/>
          </a:xfrm>
          <a:prstGeom prst="rect">
            <a:avLst/>
          </a:prstGeom>
          <a:noFill/>
        </p:spPr>
        <p:txBody>
          <a:bodyPr wrap="square" rtlCol="0">
            <a:spAutoFit/>
          </a:bodyPr>
          <a:lstStyle/>
          <a:p>
            <a:endParaRPr lang="en-US" sz="2400" dirty="0"/>
          </a:p>
          <a:p>
            <a:r>
              <a:rPr lang="en-US" sz="2400" dirty="0"/>
              <a:t>We will have snack time in the afternoons!  To make it easy, each student can bring in his/her own snack to have.  You may send in one snack a day, enough for the week, or longer if you wish.  The snacks will be kept in his/her cubby.  To help out with spills, we are asking to only send in water at this time.  Your child may have a water bottle for class and will be able to have it any time during the day!  Thank you for your help with </a:t>
            </a:r>
          </a:p>
          <a:p>
            <a:r>
              <a:rPr lang="en-US" sz="2400" dirty="0"/>
              <a:t>                       this!</a:t>
            </a:r>
          </a:p>
        </p:txBody>
      </p:sp>
    </p:spTree>
    <p:extLst>
      <p:ext uri="{BB962C8B-B14F-4D97-AF65-F5344CB8AC3E}">
        <p14:creationId xmlns:p14="http://schemas.microsoft.com/office/powerpoint/2010/main" val="214523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F2580-6F49-46BF-AB0B-CE2080D6FF9B}"/>
              </a:ext>
            </a:extLst>
          </p:cNvPr>
          <p:cNvSpPr txBox="1"/>
          <p:nvPr/>
        </p:nvSpPr>
        <p:spPr>
          <a:xfrm flipH="1">
            <a:off x="653139" y="2388636"/>
            <a:ext cx="6699383" cy="4401205"/>
          </a:xfrm>
          <a:prstGeom prst="rect">
            <a:avLst/>
          </a:prstGeom>
          <a:noFill/>
        </p:spPr>
        <p:txBody>
          <a:bodyPr wrap="square" rtlCol="0">
            <a:spAutoFit/>
          </a:bodyPr>
          <a:lstStyle/>
          <a:p>
            <a:r>
              <a:rPr lang="en-US" sz="4000" dirty="0"/>
              <a:t>During the week, we will have different Enhancements.  These include Music, Library, PE, and Art.  I will have the daily schedule of where we go each day on our weekly newsletter.</a:t>
            </a:r>
          </a:p>
        </p:txBody>
      </p:sp>
    </p:spTree>
    <p:extLst>
      <p:ext uri="{BB962C8B-B14F-4D97-AF65-F5344CB8AC3E}">
        <p14:creationId xmlns:p14="http://schemas.microsoft.com/office/powerpoint/2010/main" val="199625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971B87-E16A-4FFC-AFAD-C554A51694DD}"/>
              </a:ext>
            </a:extLst>
          </p:cNvPr>
          <p:cNvSpPr txBox="1"/>
          <p:nvPr/>
        </p:nvSpPr>
        <p:spPr>
          <a:xfrm>
            <a:off x="177282" y="2108718"/>
            <a:ext cx="8892073" cy="4801314"/>
          </a:xfrm>
          <a:prstGeom prst="rect">
            <a:avLst/>
          </a:prstGeom>
          <a:noFill/>
        </p:spPr>
        <p:txBody>
          <a:bodyPr wrap="square" rtlCol="0">
            <a:spAutoFit/>
          </a:bodyPr>
          <a:lstStyle/>
          <a:p>
            <a:endParaRPr lang="en-US" dirty="0"/>
          </a:p>
          <a:p>
            <a:pPr algn="ctr"/>
            <a:r>
              <a:rPr lang="en-US" sz="3200" dirty="0"/>
              <a:t>*Glue sticks</a:t>
            </a:r>
          </a:p>
          <a:p>
            <a:endParaRPr lang="en-US" sz="3200" dirty="0"/>
          </a:p>
          <a:p>
            <a:pPr algn="ctr"/>
            <a:r>
              <a:rPr lang="en-US" sz="3200" dirty="0"/>
              <a:t>*Crayons</a:t>
            </a:r>
          </a:p>
          <a:p>
            <a:endParaRPr lang="en-US" sz="3200" dirty="0"/>
          </a:p>
          <a:p>
            <a:pPr algn="ctr"/>
            <a:r>
              <a:rPr lang="en-US" sz="3200" dirty="0"/>
              <a:t>*Pencils</a:t>
            </a:r>
          </a:p>
          <a:p>
            <a:pPr algn="ctr"/>
            <a:endParaRPr lang="en-US" sz="3200" dirty="0"/>
          </a:p>
          <a:p>
            <a:pPr algn="ctr"/>
            <a:r>
              <a:rPr lang="en-US" sz="3200" dirty="0"/>
              <a:t>*Scissors</a:t>
            </a:r>
          </a:p>
          <a:p>
            <a:pPr algn="ctr"/>
            <a:endParaRPr lang="en-US" sz="3200" dirty="0"/>
          </a:p>
          <a:p>
            <a:pPr algn="ctr"/>
            <a:r>
              <a:rPr lang="en-US" sz="3200" dirty="0"/>
              <a:t>*Pink Pearl Erasers</a:t>
            </a:r>
          </a:p>
        </p:txBody>
      </p:sp>
    </p:spTree>
    <p:extLst>
      <p:ext uri="{BB962C8B-B14F-4D97-AF65-F5344CB8AC3E}">
        <p14:creationId xmlns:p14="http://schemas.microsoft.com/office/powerpoint/2010/main" val="406016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B29EB5-F645-4FE6-8458-3307D920FDA8}"/>
              </a:ext>
            </a:extLst>
          </p:cNvPr>
          <p:cNvSpPr txBox="1"/>
          <p:nvPr/>
        </p:nvSpPr>
        <p:spPr>
          <a:xfrm flipH="1">
            <a:off x="205269" y="2146041"/>
            <a:ext cx="8341571" cy="4308872"/>
          </a:xfrm>
          <a:prstGeom prst="rect">
            <a:avLst/>
          </a:prstGeom>
          <a:noFill/>
        </p:spPr>
        <p:txBody>
          <a:bodyPr wrap="square" rtlCol="0">
            <a:spAutoFit/>
          </a:bodyPr>
          <a:lstStyle/>
          <a:p>
            <a:endParaRPr lang="en-US" dirty="0"/>
          </a:p>
          <a:p>
            <a:r>
              <a:rPr lang="en-US" sz="3200" dirty="0"/>
              <a:t>Your child will bring home a homework folder every night. A weekly newsletter will be in it telling you our objectives for the week and what the homework will be each night.  Homework may not be given every night but if it is, it is usually a quick review of what we are </a:t>
            </a:r>
          </a:p>
          <a:p>
            <a:r>
              <a:rPr lang="en-US" sz="3200" dirty="0"/>
              <a:t>doing in class and will include phonics, </a:t>
            </a:r>
          </a:p>
          <a:p>
            <a:r>
              <a:rPr lang="en-US" sz="3200" dirty="0"/>
              <a:t>math, and reading.</a:t>
            </a:r>
          </a:p>
        </p:txBody>
      </p:sp>
    </p:spTree>
    <p:extLst>
      <p:ext uri="{BB962C8B-B14F-4D97-AF65-F5344CB8AC3E}">
        <p14:creationId xmlns:p14="http://schemas.microsoft.com/office/powerpoint/2010/main" val="3201874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TotalTime>
  <Words>541</Words>
  <Application>Microsoft Office PowerPoint</Application>
  <PresentationFormat>On-screen Show (4:3)</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KG Blank Space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Robinson</dc:creator>
  <cp:lastModifiedBy>Kristen Stott</cp:lastModifiedBy>
  <cp:revision>18</cp:revision>
  <dcterms:created xsi:type="dcterms:W3CDTF">2020-08-06T14:32:35Z</dcterms:created>
  <dcterms:modified xsi:type="dcterms:W3CDTF">2022-08-04T21:53:23Z</dcterms:modified>
</cp:coreProperties>
</file>